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1" r:id="rId1"/>
  </p:sldMasterIdLst>
  <p:sldIdLst>
    <p:sldId id="256" r:id="rId2"/>
    <p:sldId id="259" r:id="rId3"/>
    <p:sldId id="258" r:id="rId4"/>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p:scale>
          <a:sx n="75" d="100"/>
          <a:sy n="75" d="100"/>
        </p:scale>
        <p:origin x="-930" y="-63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F09043ED-E198-4895-9337-9B430231AC29}"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C120EAC5-2432-4FA4-8ACB-52FF3F93BC9B}"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98E2E042-2467-4C4D-B72E-5C8056C523B6}"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2DD342AB-F421-446D-A5FB-9EEE394C4E4A}"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91C8036B-39B1-402E-ABF3-09311ADC4BC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A956FE33-8693-46C6-82EA-9C6DF35A8B04}"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Rectangle 4"/>
          <p:cNvSpPr>
            <a:spLocks noGrp="1" noChangeArrowheads="1"/>
          </p:cNvSpPr>
          <p:nvPr>
            <p:ph type="dt" sz="half" idx="10"/>
          </p:nvPr>
        </p:nvSpPr>
        <p:spPr>
          <a:ln/>
        </p:spPr>
        <p:txBody>
          <a:bodyPr/>
          <a:lstStyle>
            <a:lvl1pPr>
              <a:defRPr/>
            </a:lvl1pPr>
          </a:lstStyle>
          <a:p>
            <a:pPr>
              <a:defRPr/>
            </a:pPr>
            <a:endParaRPr lang="en-GB"/>
          </a:p>
        </p:txBody>
      </p:sp>
      <p:sp>
        <p:nvSpPr>
          <p:cNvPr id="8" name="Rectangle 5"/>
          <p:cNvSpPr>
            <a:spLocks noGrp="1" noChangeArrowheads="1"/>
          </p:cNvSpPr>
          <p:nvPr>
            <p:ph type="ftr" sz="quarter" idx="11"/>
          </p:nvPr>
        </p:nvSpPr>
        <p:spPr>
          <a:ln/>
        </p:spPr>
        <p:txBody>
          <a:bodyPr/>
          <a:lstStyle>
            <a:lvl1pPr>
              <a:defRPr/>
            </a:lvl1pPr>
          </a:lstStyle>
          <a:p>
            <a:pPr>
              <a:defRPr/>
            </a:pPr>
            <a:endParaRPr lang="en-GB"/>
          </a:p>
        </p:txBody>
      </p:sp>
      <p:sp>
        <p:nvSpPr>
          <p:cNvPr id="9" name="Rectangle 6"/>
          <p:cNvSpPr>
            <a:spLocks noGrp="1" noChangeArrowheads="1"/>
          </p:cNvSpPr>
          <p:nvPr>
            <p:ph type="sldNum" sz="quarter" idx="12"/>
          </p:nvPr>
        </p:nvSpPr>
        <p:spPr>
          <a:ln/>
        </p:spPr>
        <p:txBody>
          <a:bodyPr/>
          <a:lstStyle>
            <a:lvl1pPr>
              <a:defRPr/>
            </a:lvl1pPr>
          </a:lstStyle>
          <a:p>
            <a:pPr>
              <a:defRPr/>
            </a:pPr>
            <a:fld id="{CCAB4109-246E-42D0-ACE4-3460EF744941}"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Rectangle 4"/>
          <p:cNvSpPr>
            <a:spLocks noGrp="1" noChangeArrowheads="1"/>
          </p:cNvSpPr>
          <p:nvPr>
            <p:ph type="dt" sz="half" idx="10"/>
          </p:nvPr>
        </p:nvSpPr>
        <p:spPr>
          <a:ln/>
        </p:spPr>
        <p:txBody>
          <a:bodyPr/>
          <a:lstStyle>
            <a:lvl1pPr>
              <a:defRPr/>
            </a:lvl1pPr>
          </a:lstStyle>
          <a:p>
            <a:pPr>
              <a:defRPr/>
            </a:pPr>
            <a:endParaRPr lang="en-GB"/>
          </a:p>
        </p:txBody>
      </p:sp>
      <p:sp>
        <p:nvSpPr>
          <p:cNvPr id="4" name="Rectangle 5"/>
          <p:cNvSpPr>
            <a:spLocks noGrp="1" noChangeArrowheads="1"/>
          </p:cNvSpPr>
          <p:nvPr>
            <p:ph type="ftr" sz="quarter" idx="11"/>
          </p:nvPr>
        </p:nvSpPr>
        <p:spPr>
          <a:ln/>
        </p:spPr>
        <p:txBody>
          <a:bodyPr/>
          <a:lstStyle>
            <a:lvl1pPr>
              <a:defRPr/>
            </a:lvl1pPr>
          </a:lstStyle>
          <a:p>
            <a:pPr>
              <a:defRPr/>
            </a:pPr>
            <a:endParaRPr lang="en-GB"/>
          </a:p>
        </p:txBody>
      </p:sp>
      <p:sp>
        <p:nvSpPr>
          <p:cNvPr id="5" name="Rectangle 6"/>
          <p:cNvSpPr>
            <a:spLocks noGrp="1" noChangeArrowheads="1"/>
          </p:cNvSpPr>
          <p:nvPr>
            <p:ph type="sldNum" sz="quarter" idx="12"/>
          </p:nvPr>
        </p:nvSpPr>
        <p:spPr>
          <a:ln/>
        </p:spPr>
        <p:txBody>
          <a:bodyPr/>
          <a:lstStyle>
            <a:lvl1pPr>
              <a:defRPr/>
            </a:lvl1pPr>
          </a:lstStyle>
          <a:p>
            <a:pPr>
              <a:defRPr/>
            </a:pPr>
            <a:fld id="{A3C960FB-4E0C-45E5-A19B-59341C6A3FBB}"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GB"/>
          </a:p>
        </p:txBody>
      </p:sp>
      <p:sp>
        <p:nvSpPr>
          <p:cNvPr id="3" name="Rectangle 5"/>
          <p:cNvSpPr>
            <a:spLocks noGrp="1" noChangeArrowheads="1"/>
          </p:cNvSpPr>
          <p:nvPr>
            <p:ph type="ftr" sz="quarter" idx="11"/>
          </p:nvPr>
        </p:nvSpPr>
        <p:spPr>
          <a:ln/>
        </p:spPr>
        <p:txBody>
          <a:bodyPr/>
          <a:lstStyle>
            <a:lvl1pPr>
              <a:defRPr/>
            </a:lvl1pPr>
          </a:lstStyle>
          <a:p>
            <a:pPr>
              <a:defRPr/>
            </a:pPr>
            <a:endParaRPr lang="en-GB"/>
          </a:p>
        </p:txBody>
      </p:sp>
      <p:sp>
        <p:nvSpPr>
          <p:cNvPr id="4" name="Rectangle 6"/>
          <p:cNvSpPr>
            <a:spLocks noGrp="1" noChangeArrowheads="1"/>
          </p:cNvSpPr>
          <p:nvPr>
            <p:ph type="sldNum" sz="quarter" idx="12"/>
          </p:nvPr>
        </p:nvSpPr>
        <p:spPr>
          <a:ln/>
        </p:spPr>
        <p:txBody>
          <a:bodyPr/>
          <a:lstStyle>
            <a:lvl1pPr>
              <a:defRPr/>
            </a:lvl1pPr>
          </a:lstStyle>
          <a:p>
            <a:pPr>
              <a:defRPr/>
            </a:pPr>
            <a:fld id="{F21C137D-C723-4AB0-988E-86FB5113F24E}"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148B1B83-DF91-4155-9034-166E65079786}"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729CE300-E36A-4EC4-AFF1-B0C52DC2F562}"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5364"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a:defRPr/>
            </a:pPr>
            <a:endParaRPr lang="en-GB"/>
          </a:p>
        </p:txBody>
      </p:sp>
      <p:sp>
        <p:nvSpPr>
          <p:cNvPr id="15365"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endParaRPr lang="en-GB"/>
          </a:p>
        </p:txBody>
      </p:sp>
      <p:sp>
        <p:nvSpPr>
          <p:cNvPr id="15366"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BDDD8C03-196E-43FC-9C8F-587F67EAB2CA}"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pPr eaLnBrk="1" hangingPunct="1"/>
            <a:r>
              <a:rPr lang="fr-FR" sz="1400" b="1" smtClean="0"/>
              <a:t>CULTURA ROMANĂ</a:t>
            </a:r>
            <a:endParaRPr lang="en-US" sz="1400" b="1" smtClean="0"/>
          </a:p>
        </p:txBody>
      </p:sp>
      <p:sp>
        <p:nvSpPr>
          <p:cNvPr id="2051" name="Text Box 4"/>
          <p:cNvSpPr txBox="1">
            <a:spLocks noChangeArrowheads="1"/>
          </p:cNvSpPr>
          <p:nvPr/>
        </p:nvSpPr>
        <p:spPr bwMode="auto">
          <a:xfrm>
            <a:off x="304800" y="381000"/>
            <a:ext cx="8382000" cy="625475"/>
          </a:xfrm>
          <a:prstGeom prst="rect">
            <a:avLst/>
          </a:prstGeom>
          <a:noFill/>
          <a:ln w="9525">
            <a:noFill/>
            <a:miter lim="800000"/>
            <a:headEnd/>
            <a:tailEnd/>
          </a:ln>
        </p:spPr>
        <p:txBody>
          <a:bodyPr>
            <a:spAutoFit/>
          </a:bodyPr>
          <a:lstStyle/>
          <a:p>
            <a:pPr eaLnBrk="0" hangingPunct="0">
              <a:spcBef>
                <a:spcPct val="50000"/>
              </a:spcBef>
            </a:pPr>
            <a:r>
              <a:rPr lang="ro-RO" sz="1000">
                <a:solidFill>
                  <a:schemeClr val="tx2"/>
                </a:solidFill>
              </a:rPr>
              <a:t>Examenul de bacalaureat 2010</a:t>
            </a:r>
            <a:br>
              <a:rPr lang="ro-RO" sz="1000">
                <a:solidFill>
                  <a:schemeClr val="tx2"/>
                </a:solidFill>
              </a:rPr>
            </a:br>
            <a:r>
              <a:rPr lang="ro-RO" sz="1000">
                <a:solidFill>
                  <a:schemeClr val="tx2"/>
                </a:solidFill>
              </a:rPr>
              <a:t>Proba de evaluare a competenţelor digitale</a:t>
            </a:r>
            <a:r>
              <a:rPr lang="en-US" sz="1000">
                <a:solidFill>
                  <a:schemeClr val="tx2"/>
                </a:solidFill>
              </a:rPr>
              <a:t> – document de lucru</a:t>
            </a:r>
          </a:p>
          <a:p>
            <a:pPr eaLnBrk="0" hangingPunct="0">
              <a:spcBef>
                <a:spcPct val="50000"/>
              </a:spcBef>
            </a:pPr>
            <a:endParaRPr lang="en-US" sz="1000"/>
          </a:p>
        </p:txBody>
      </p:sp>
      <p:sp>
        <p:nvSpPr>
          <p:cNvPr id="2052" name="Rectangle 5"/>
          <p:cNvSpPr>
            <a:spLocks noGrp="1" noChangeArrowheads="1"/>
          </p:cNvSpPr>
          <p:nvPr>
            <p:ph type="subTitle" idx="1"/>
          </p:nvPr>
        </p:nvSpPr>
        <p:spPr>
          <a:xfrm>
            <a:off x="1371600" y="3886200"/>
            <a:ext cx="7162800" cy="1752600"/>
          </a:xfrm>
        </p:spPr>
        <p:txBody>
          <a:bodyPr/>
          <a:lstStyle/>
          <a:p>
            <a:pPr eaLnBrk="1" hangingPunct="1"/>
            <a:r>
              <a:rPr lang="fr-FR" sz="1000" smtClean="0"/>
              <a:t>(Adaptat după </a:t>
            </a:r>
            <a:r>
              <a:rPr lang="fr-FR" sz="1000" i="1" smtClean="0"/>
              <a:t>Manualul de Istorie</a:t>
            </a:r>
            <a:r>
              <a:rPr lang="ro-RO" sz="1000" smtClean="0"/>
              <a:t>,</a:t>
            </a:r>
            <a:r>
              <a:rPr lang="en-US" sz="1000" smtClean="0"/>
              <a:t> </a:t>
            </a:r>
            <a:r>
              <a:rPr lang="fr-FR" sz="1000" i="1" smtClean="0"/>
              <a:t>clasa a V-a</a:t>
            </a:r>
            <a:r>
              <a:rPr lang="fr-FR" sz="1000" smtClean="0"/>
              <a:t>, Zoe Petre, Laura Căpiţă, Monica Dvorski, Carol Căpiţă, Ioan Grosu)</a:t>
            </a:r>
            <a:r>
              <a:rPr lang="en-US" smtClean="0"/>
              <a:t>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p:txBody>
          <a:bodyPr/>
          <a:lstStyle/>
          <a:p>
            <a:pPr algn="l" eaLnBrk="1" hangingPunct="1"/>
            <a:r>
              <a:rPr lang="ro-RO" sz="1000" smtClean="0"/>
              <a:t>Examenul de bacalaureat 2010</a:t>
            </a:r>
            <a:br>
              <a:rPr lang="ro-RO" sz="1000" smtClean="0"/>
            </a:br>
            <a:r>
              <a:rPr lang="ro-RO" sz="1000" smtClean="0"/>
              <a:t>Proba de evaluare a competenţelor digitale</a:t>
            </a:r>
            <a:r>
              <a:rPr lang="en-US" sz="1000" smtClean="0"/>
              <a:t> – document de lucru</a:t>
            </a:r>
          </a:p>
        </p:txBody>
      </p:sp>
      <p:sp>
        <p:nvSpPr>
          <p:cNvPr id="3075" name="Rectangle 3"/>
          <p:cNvSpPr>
            <a:spLocks noGrp="1" noChangeArrowheads="1"/>
          </p:cNvSpPr>
          <p:nvPr>
            <p:ph type="body" idx="1"/>
          </p:nvPr>
        </p:nvSpPr>
        <p:spPr>
          <a:xfrm>
            <a:off x="457200" y="1600200"/>
            <a:ext cx="4038600" cy="3657600"/>
          </a:xfrm>
        </p:spPr>
        <p:txBody>
          <a:bodyPr/>
          <a:lstStyle/>
          <a:p>
            <a:pPr marL="0" indent="355600" algn="just" eaLnBrk="1" hangingPunct="1">
              <a:lnSpc>
                <a:spcPct val="80000"/>
              </a:lnSpc>
              <a:buFontTx/>
              <a:buNone/>
            </a:pPr>
            <a:r>
              <a:rPr lang="fr-FR" sz="1200" smtClean="0">
                <a:cs typeface="Arial" charset="0"/>
              </a:rPr>
              <a:t>Devenită centrul lumii civilizate, Roma este un oraş celebru prin construcţiile sale. La fiecare pas, întâlnim, păstrate şi astăzi, monumente împodobite cu mozaicuri, basoreliefuri, picturi sau statui.</a:t>
            </a:r>
          </a:p>
          <a:p>
            <a:pPr marL="0" indent="355600" algn="just" eaLnBrk="1" hangingPunct="1">
              <a:lnSpc>
                <a:spcPct val="80000"/>
              </a:lnSpc>
              <a:buFontTx/>
              <a:buNone/>
            </a:pPr>
            <a:r>
              <a:rPr lang="fr-FR" sz="1200" smtClean="0">
                <a:cs typeface="Arial" charset="0"/>
              </a:rPr>
              <a:t>Dintre acestea, Colosseum-ul (cel mai mare amfiteatru roman), Altarul păcii ridicat de Augustus, Panteonul sau Forul lui Traian (care adăposteşte columna lui Traian) impresionează orice vizitator. </a:t>
            </a:r>
          </a:p>
          <a:p>
            <a:pPr marL="0" indent="355600" algn="just" eaLnBrk="1" hangingPunct="1">
              <a:lnSpc>
                <a:spcPct val="80000"/>
              </a:lnSpc>
              <a:buFontTx/>
              <a:buNone/>
            </a:pPr>
            <a:r>
              <a:rPr lang="fr-FR" sz="1200" smtClean="0">
                <a:cs typeface="Arial" charset="0"/>
              </a:rPr>
              <a:t>Oraşul are sisteme de canalizare şi apeducte, sute de fântâni, terme, basilici, biblioteci publice, portice, străzi şi pieţe pietruite.</a:t>
            </a:r>
          </a:p>
          <a:p>
            <a:pPr marL="0" indent="355600" algn="just" eaLnBrk="1" hangingPunct="1">
              <a:lnSpc>
                <a:spcPct val="80000"/>
              </a:lnSpc>
              <a:buFontTx/>
              <a:buNone/>
            </a:pPr>
            <a:r>
              <a:rPr lang="fr-FR" sz="1200" smtClean="0">
                <a:cs typeface="Arial" charset="0"/>
              </a:rPr>
              <a:t>Întemeietori de oraşe, romanii preiau multe elemente de arhitectură de la greci, precum planurile teatrelor şi templelor. Acestora, ei le adaugă noi tehnici de construcţie (cupola) şi noi forme de monumente (arcul de triumf, termele, amfiteatrele).</a:t>
            </a:r>
          </a:p>
          <a:p>
            <a:pPr marL="0" indent="355600" algn="just" eaLnBrk="1" hangingPunct="1">
              <a:lnSpc>
                <a:spcPct val="80000"/>
              </a:lnSpc>
              <a:buFontTx/>
              <a:buNone/>
            </a:pPr>
            <a:r>
              <a:rPr lang="fr-FR" sz="1200" smtClean="0">
                <a:cs typeface="Arial" charset="0"/>
              </a:rPr>
              <a:t>Noile oraşe, întemeiate adesea după un plan strict (planul rectangular) sunt împodobite cu monumente şi edificii publice amintind de cele din capitala imperiului.</a:t>
            </a:r>
            <a:r>
              <a:rPr lang="en-US" sz="1200" smtClean="0">
                <a:cs typeface="Arial" charset="0"/>
              </a:rPr>
              <a:t> </a:t>
            </a:r>
          </a:p>
        </p:txBody>
      </p:sp>
      <p:pic>
        <p:nvPicPr>
          <p:cNvPr id="3076" name="Picture 5"/>
          <p:cNvPicPr>
            <a:picLocks noChangeAspect="1" noChangeArrowheads="1"/>
          </p:cNvPicPr>
          <p:nvPr/>
        </p:nvPicPr>
        <p:blipFill>
          <a:blip r:embed="rId2"/>
          <a:srcRect/>
          <a:stretch>
            <a:fillRect/>
          </a:stretch>
        </p:blipFill>
        <p:spPr bwMode="auto">
          <a:xfrm>
            <a:off x="5105400" y="1676400"/>
            <a:ext cx="3600450" cy="3600450"/>
          </a:xfrm>
          <a:prstGeom prst="rect">
            <a:avLst/>
          </a:prstGeom>
          <a:noFill/>
          <a:ln w="9525">
            <a:noFill/>
            <a:miter lim="800000"/>
            <a:headEnd/>
            <a:tailEnd/>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p:txBody>
          <a:bodyPr/>
          <a:lstStyle/>
          <a:p>
            <a:pPr algn="l" eaLnBrk="1" hangingPunct="1"/>
            <a:r>
              <a:rPr lang="ro-RO" sz="1000" smtClean="0"/>
              <a:t>Examenul de bacalaureat 2010</a:t>
            </a:r>
            <a:br>
              <a:rPr lang="ro-RO" sz="1000" smtClean="0"/>
            </a:br>
            <a:r>
              <a:rPr lang="ro-RO" sz="1000" smtClean="0"/>
              <a:t>Proba de evaluare a competenţelor digitale</a:t>
            </a:r>
            <a:r>
              <a:rPr lang="en-US" sz="1000" smtClean="0"/>
              <a:t> – document de lucru</a:t>
            </a:r>
          </a:p>
        </p:txBody>
      </p:sp>
      <p:sp>
        <p:nvSpPr>
          <p:cNvPr id="4099" name="Rectangle 3"/>
          <p:cNvSpPr>
            <a:spLocks noGrp="1" noChangeArrowheads="1"/>
          </p:cNvSpPr>
          <p:nvPr>
            <p:ph type="body" idx="1"/>
          </p:nvPr>
        </p:nvSpPr>
        <p:spPr>
          <a:xfrm>
            <a:off x="304800" y="1600200"/>
            <a:ext cx="7848600" cy="3124200"/>
          </a:xfrm>
        </p:spPr>
        <p:txBody>
          <a:bodyPr/>
          <a:lstStyle/>
          <a:p>
            <a:pPr marL="609600" indent="-609600" eaLnBrk="1" hangingPunct="1">
              <a:buFontTx/>
              <a:buAutoNum type="arabicPeriod"/>
            </a:pPr>
            <a:r>
              <a:rPr lang="fr-FR" sz="1200" smtClean="0"/>
              <a:t>	</a:t>
            </a:r>
            <a:r>
              <a:rPr lang="it-IT" sz="1200" smtClean="0"/>
              <a:t>Redaţi pe scurt semnificaţia următorilor termeni :</a:t>
            </a:r>
          </a:p>
          <a:p>
            <a:pPr marL="990600" lvl="1" indent="-533400" eaLnBrk="1" hangingPunct="1">
              <a:buFontTx/>
              <a:buAutoNum type="alphaLcParenR"/>
            </a:pPr>
            <a:r>
              <a:rPr lang="it-IT" sz="1200" smtClean="0"/>
              <a:t>senat</a:t>
            </a:r>
          </a:p>
          <a:p>
            <a:pPr marL="990600" lvl="1" indent="-533400" eaLnBrk="1" hangingPunct="1">
              <a:buFontTx/>
              <a:buAutoNum type="alphaLcParenR"/>
            </a:pPr>
            <a:r>
              <a:rPr lang="it-IT" sz="1200" smtClean="0"/>
              <a:t>plebeu</a:t>
            </a:r>
          </a:p>
          <a:p>
            <a:pPr marL="990600" lvl="1" indent="-533400" eaLnBrk="1" hangingPunct="1">
              <a:buFontTx/>
              <a:buAutoNum type="alphaLcParenR"/>
            </a:pPr>
            <a:r>
              <a:rPr lang="it-IT" sz="1200" smtClean="0"/>
              <a:t>magistrat</a:t>
            </a:r>
          </a:p>
          <a:p>
            <a:pPr marL="609600" indent="-609600" eaLnBrk="1" hangingPunct="1">
              <a:buFontTx/>
              <a:buAutoNum type="arabicPeriod"/>
            </a:pPr>
            <a:r>
              <a:rPr lang="it-IT" sz="1200" smtClean="0"/>
              <a:t>Ordonaţi cronologic următoarele evenimente:</a:t>
            </a:r>
          </a:p>
          <a:p>
            <a:pPr marL="990600" lvl="1" indent="-533400" eaLnBrk="1" hangingPunct="1">
              <a:buFontTx/>
              <a:buAutoNum type="alphaLcParenR"/>
            </a:pPr>
            <a:r>
              <a:rPr lang="it-IT" sz="1200" smtClean="0"/>
              <a:t>reformele lui Marius</a:t>
            </a:r>
          </a:p>
          <a:p>
            <a:pPr marL="990600" lvl="1" indent="-533400" eaLnBrk="1" hangingPunct="1">
              <a:buFontTx/>
              <a:buAutoNum type="alphaLcParenR"/>
            </a:pPr>
            <a:r>
              <a:rPr lang="it-IT" sz="1200" smtClean="0"/>
              <a:t>legile celor 12 table</a:t>
            </a:r>
          </a:p>
          <a:p>
            <a:pPr marL="990600" lvl="1" indent="-533400" eaLnBrk="1" hangingPunct="1">
              <a:buFontTx/>
              <a:buAutoNum type="alphaLcParenR"/>
            </a:pPr>
            <a:r>
              <a:rPr lang="it-IT" sz="1200" smtClean="0"/>
              <a:t>reforma fraţilor Gracchi</a:t>
            </a:r>
          </a:p>
          <a:p>
            <a:pPr marL="609600" indent="-609600" eaLnBrk="1" hangingPunct="1">
              <a:buFontTx/>
              <a:buAutoNum type="arabicPeriod"/>
            </a:pPr>
            <a:r>
              <a:rPr lang="it-IT" sz="1200" smtClean="0"/>
              <a:t>Ce urmări au avut:</a:t>
            </a:r>
          </a:p>
          <a:p>
            <a:pPr marL="990600" lvl="1" indent="-533400" eaLnBrk="1" hangingPunct="1">
              <a:buFontTx/>
              <a:buAutoNum type="alphaLcParenR"/>
            </a:pPr>
            <a:r>
              <a:rPr lang="it-IT" sz="1200" smtClean="0"/>
              <a:t>constituirea magistraturii de “tribun al plebei”</a:t>
            </a:r>
          </a:p>
          <a:p>
            <a:pPr marL="990600" lvl="1" indent="-533400" eaLnBrk="1" hangingPunct="1">
              <a:buFontTx/>
              <a:buAutoNum type="alphaLcParenR"/>
            </a:pPr>
            <a:r>
              <a:rPr lang="it-IT" sz="1200" smtClean="0"/>
              <a:t>extinderea cuceririlor romane în bazinul mediteranean</a:t>
            </a:r>
          </a:p>
          <a:p>
            <a:pPr marL="990600" lvl="1" indent="-533400" eaLnBrk="1" hangingPunct="1">
              <a:buFontTx/>
              <a:buAutoNum type="alphaLcParenR"/>
            </a:pPr>
            <a:r>
              <a:rPr lang="it-IT" sz="1200" smtClean="0"/>
              <a:t>modificările introduse în conducerea statului de către Cezar şi Octavianus</a:t>
            </a:r>
            <a:endParaRPr lang="en-US" sz="1200" smtClean="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69</TotalTime>
  <Words>207</Words>
  <Application>Microsoft PowerPoint</Application>
  <PresentationFormat>On-screen Show (4:3)</PresentationFormat>
  <Paragraphs>22</Paragraphs>
  <Slides>3</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3</vt:i4>
      </vt:variant>
    </vt:vector>
  </HeadingPairs>
  <TitlesOfParts>
    <vt:vector size="6" baseType="lpstr">
      <vt:lpstr>Arial</vt:lpstr>
      <vt:lpstr>Calibri</vt:lpstr>
      <vt:lpstr>Default Design</vt:lpstr>
      <vt:lpstr>CULTURA ROMANĂ</vt:lpstr>
      <vt:lpstr>Examenul de bacalaureat 2010 Proba de evaluare a competenţelor digitale – document de lucru</vt:lpstr>
      <vt:lpstr>Examenul de bacalaureat 2010 Proba de evaluare a competenţelor digitale – document de lucru</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Digitale</dc:creator>
  <cp:lastModifiedBy>Digitale</cp:lastModifiedBy>
  <cp:revision>37</cp:revision>
  <cp:lastPrinted>1601-01-01T00:00:00Z</cp:lastPrinted>
  <dcterms:created xsi:type="dcterms:W3CDTF">1601-01-01T00:00:00Z</dcterms:created>
  <dcterms:modified xsi:type="dcterms:W3CDTF">2010-04-08T09:20:58Z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